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Red Hat Text" panose="02010503040201060303" pitchFamily="2" charset="0"/>
      <p:regular r:id="rId20"/>
      <p:bold r:id="rId21"/>
      <p:italic r:id="rId22"/>
      <p:boldItalic r:id="rId23"/>
    </p:embeddedFont>
    <p:embeddedFont>
      <p:font typeface="Roboto Light" panose="02000000000000000000" pitchFamily="2" charset="0"/>
      <p:regular r:id="rId24"/>
      <p: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2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1466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users/Mistress-Lukutar/projects/1/insights?period=max" TargetMode="Externa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026456"/>
            <a:ext cx="681216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Команда </a:t>
            </a:r>
            <a:r>
              <a:rPr lang="en-US" sz="4400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Sporadic</a:t>
            </a: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, Курск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448419"/>
            <a:ext cx="6357818" cy="1746766"/>
          </a:xfrm>
          <a:prstGeom prst="roundRect">
            <a:avLst>
              <a:gd name="adj" fmla="val 8376"/>
            </a:avLst>
          </a:prstGeom>
          <a:solidFill>
            <a:srgbClr val="FFFAFA"/>
          </a:solidFill>
          <a:ln/>
        </p:spPr>
      </p:sp>
      <p:sp>
        <p:nvSpPr>
          <p:cNvPr id="5" name="Shape 2"/>
          <p:cNvSpPr/>
          <p:nvPr/>
        </p:nvSpPr>
        <p:spPr>
          <a:xfrm>
            <a:off x="837724" y="5417939"/>
            <a:ext cx="6357818" cy="121920"/>
          </a:xfrm>
          <a:prstGeom prst="roundRect">
            <a:avLst>
              <a:gd name="adj" fmla="val 29451"/>
            </a:avLst>
          </a:prstGeom>
          <a:solidFill>
            <a:srgbClr val="F5A3A3"/>
          </a:solidFill>
          <a:ln/>
        </p:spPr>
      </p:sp>
      <p:sp>
        <p:nvSpPr>
          <p:cNvPr id="6" name="Shape 3"/>
          <p:cNvSpPr/>
          <p:nvPr/>
        </p:nvSpPr>
        <p:spPr>
          <a:xfrm>
            <a:off x="3657540" y="5089446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F5A3A3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925" y="5268992"/>
            <a:ext cx="287179" cy="35897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107519" y="604682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500" b="1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Славкова Анастасия</a:t>
            </a:r>
            <a:endParaRPr lang="en-US" sz="3500" b="1" dirty="0"/>
          </a:p>
        </p:txBody>
      </p:sp>
      <p:sp>
        <p:nvSpPr>
          <p:cNvPr id="9" name="Text 5"/>
          <p:cNvSpPr/>
          <p:nvPr/>
        </p:nvSpPr>
        <p:spPr>
          <a:xfrm>
            <a:off x="1107519" y="6673050"/>
            <a:ext cx="2816185" cy="425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3B353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ed Hat Text" pitchFamily="34" charset="-120"/>
              </a:rPr>
              <a:t>Конструктор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7434858" y="5448419"/>
            <a:ext cx="6357818" cy="1746766"/>
          </a:xfrm>
          <a:prstGeom prst="roundRect">
            <a:avLst>
              <a:gd name="adj" fmla="val 8376"/>
            </a:avLst>
          </a:prstGeom>
          <a:solidFill>
            <a:srgbClr val="FFFAFA"/>
          </a:solidFill>
          <a:ln/>
        </p:spPr>
      </p:sp>
      <p:sp>
        <p:nvSpPr>
          <p:cNvPr id="11" name="Shape 7"/>
          <p:cNvSpPr/>
          <p:nvPr/>
        </p:nvSpPr>
        <p:spPr>
          <a:xfrm>
            <a:off x="7434858" y="5417939"/>
            <a:ext cx="6357818" cy="121920"/>
          </a:xfrm>
          <a:prstGeom prst="roundRect">
            <a:avLst>
              <a:gd name="adj" fmla="val 29451"/>
            </a:avLst>
          </a:prstGeom>
          <a:solidFill>
            <a:srgbClr val="F5A3A3"/>
          </a:solidFill>
          <a:ln/>
        </p:spPr>
      </p:sp>
      <p:sp>
        <p:nvSpPr>
          <p:cNvPr id="12" name="Shape 8"/>
          <p:cNvSpPr/>
          <p:nvPr/>
        </p:nvSpPr>
        <p:spPr>
          <a:xfrm>
            <a:off x="10254675" y="5089446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F5A3A3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0059" y="5268992"/>
            <a:ext cx="287179" cy="35897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704653" y="604682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500" b="1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Непочатых Кирилл</a:t>
            </a:r>
            <a:endParaRPr lang="en-US" sz="3500" b="1" dirty="0"/>
          </a:p>
        </p:txBody>
      </p:sp>
      <p:sp>
        <p:nvSpPr>
          <p:cNvPr id="15" name="Text 10"/>
          <p:cNvSpPr/>
          <p:nvPr/>
        </p:nvSpPr>
        <p:spPr>
          <a:xfrm>
            <a:off x="7704653" y="6669788"/>
            <a:ext cx="5818227" cy="463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dirty="0" err="1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Схемотехник</a:t>
            </a:r>
            <a:r>
              <a:rPr lang="en-US" sz="28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/Программист</a:t>
            </a:r>
            <a:endParaRPr lang="en-US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63648"/>
            <a:ext cx="579596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А как это отключить?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62663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Наш аппарат работал вдвое дольше запланированного срока!</a:t>
            </a:r>
            <a:endParaRPr lang="en-US" sz="18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3278862"/>
            <a:ext cx="7468553" cy="161567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563439" y="3518178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Команда </a:t>
            </a:r>
            <a:r>
              <a:rPr lang="en-US" sz="18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Sporadic</a:t>
            </a: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, Как отключается ваш аппарат?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6563439" y="3984903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Только специальным ключом… Который у  нас</a:t>
            </a:r>
            <a:endParaRPr lang="en-US" sz="18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5133856"/>
            <a:ext cx="7468553" cy="153197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563439" y="5373172"/>
            <a:ext cx="69899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Батареи оказались на удивление живучими, при получении аппарат все еще исправно передавал данные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04136"/>
            <a:ext cx="4846677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А  как  это отключить?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77" y="1457207"/>
            <a:ext cx="14250447" cy="635722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0083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2244" y="3711297"/>
            <a:ext cx="5460563" cy="682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Выводы о миссии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812244" y="4741783"/>
            <a:ext cx="13005911" cy="371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Наш эксперимент подтвердил гипотезу и предоставил ценные данные.</a:t>
            </a:r>
            <a:endParaRPr lang="en-US" sz="1800" dirty="0"/>
          </a:p>
        </p:txBody>
      </p:sp>
      <p:sp>
        <p:nvSpPr>
          <p:cNvPr id="5" name="Shape 2"/>
          <p:cNvSpPr/>
          <p:nvPr/>
        </p:nvSpPr>
        <p:spPr>
          <a:xfrm>
            <a:off x="812244" y="5374005"/>
            <a:ext cx="522089" cy="522089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6" name="Text 3"/>
          <p:cNvSpPr/>
          <p:nvPr/>
        </p:nvSpPr>
        <p:spPr>
          <a:xfrm>
            <a:off x="909459" y="5430262"/>
            <a:ext cx="327541" cy="409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1566386" y="5453777"/>
            <a:ext cx="3281243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Инновационный подход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566386" y="5934194"/>
            <a:ext cx="3387804" cy="1484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Использование наночастиц для радиационной защиты доказало свою эффективность.</a:t>
            </a:r>
            <a:endParaRPr lang="en-US" sz="1800" dirty="0"/>
          </a:p>
        </p:txBody>
      </p:sp>
      <p:sp>
        <p:nvSpPr>
          <p:cNvPr id="9" name="Shape 6"/>
          <p:cNvSpPr/>
          <p:nvPr/>
        </p:nvSpPr>
        <p:spPr>
          <a:xfrm>
            <a:off x="5244227" y="5374005"/>
            <a:ext cx="522089" cy="522089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10" name="Text 7"/>
          <p:cNvSpPr/>
          <p:nvPr/>
        </p:nvSpPr>
        <p:spPr>
          <a:xfrm>
            <a:off x="5341441" y="5430262"/>
            <a:ext cx="327541" cy="409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5998369" y="5453777"/>
            <a:ext cx="2730222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Научная ценность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5998369" y="5934194"/>
            <a:ext cx="3387804" cy="11137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Получены реальные данные о поведении материалов в стратосфере.</a:t>
            </a:r>
            <a:endParaRPr lang="en-US" sz="1800" dirty="0"/>
          </a:p>
        </p:txBody>
      </p:sp>
      <p:sp>
        <p:nvSpPr>
          <p:cNvPr id="13" name="Shape 10"/>
          <p:cNvSpPr/>
          <p:nvPr/>
        </p:nvSpPr>
        <p:spPr>
          <a:xfrm>
            <a:off x="9676209" y="5374005"/>
            <a:ext cx="522089" cy="522089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14" name="Text 11"/>
          <p:cNvSpPr/>
          <p:nvPr/>
        </p:nvSpPr>
        <p:spPr>
          <a:xfrm>
            <a:off x="9773424" y="5430262"/>
            <a:ext cx="327541" cy="409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550" dirty="0"/>
          </a:p>
        </p:txBody>
      </p:sp>
      <p:sp>
        <p:nvSpPr>
          <p:cNvPr id="15" name="Text 12"/>
          <p:cNvSpPr/>
          <p:nvPr/>
        </p:nvSpPr>
        <p:spPr>
          <a:xfrm>
            <a:off x="10430351" y="5453777"/>
            <a:ext cx="3054072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Собственные решения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10430351" y="5934194"/>
            <a:ext cx="3387804" cy="11137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Плата </a:t>
            </a:r>
            <a:r>
              <a:rPr lang="en-US" sz="180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RadCounterX4 </a:t>
            </a:r>
            <a:r>
              <a:rPr lang="en-US" sz="18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и модуль </a:t>
            </a:r>
            <a:r>
              <a:rPr lang="en-US" sz="180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LoRa_Link </a:t>
            </a:r>
            <a:r>
              <a:rPr lang="en-US" sz="18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показали высокую надежность.</a:t>
            </a:r>
            <a:endParaRPr lang="en-US" sz="1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41402"/>
            <a:ext cx="7468553" cy="1196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Практическое применение и будущее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837724" y="2243376"/>
            <a:ext cx="746855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Результаты исследования имеют широкий спектр применения.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2797731"/>
            <a:ext cx="508635" cy="50863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00676" y="2918460"/>
            <a:ext cx="273105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Космические аппараты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600676" y="3339703"/>
            <a:ext cx="6705600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Разработка систем радиационной защиты.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4072057"/>
            <a:ext cx="508635" cy="50863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600676" y="4192786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Авиация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1600676" y="4614029"/>
            <a:ext cx="6705600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Создание защитного оборудования для пилотов.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5346383"/>
            <a:ext cx="508635" cy="50863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600676" y="5467112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Материаловедение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1600676" y="5888355"/>
            <a:ext cx="6705600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Исследования воздействия радиации на материалы.</a:t>
            </a:r>
            <a:endParaRPr lang="en-US" sz="16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724" y="6620708"/>
            <a:ext cx="508635" cy="508635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600676" y="6741438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Образование</a:t>
            </a:r>
            <a:endParaRPr lang="en-US" sz="1850" dirty="0"/>
          </a:p>
        </p:txBody>
      </p:sp>
      <p:sp>
        <p:nvSpPr>
          <p:cNvPr id="16" name="Text 9"/>
          <p:cNvSpPr/>
          <p:nvPr/>
        </p:nvSpPr>
        <p:spPr>
          <a:xfrm>
            <a:off x="1600676" y="7162681"/>
            <a:ext cx="6705600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Включение в программы по космической технике.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6201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311" y="3870722"/>
            <a:ext cx="12477155" cy="649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О проекте: Исследование радиационной защиты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73311" y="4851916"/>
            <a:ext cx="13083778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Наш аппарат измеряет радиационный фон в стратосфере и оценивает защитные свойства материалов с наночастицами.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73311" y="5453896"/>
            <a:ext cx="6431399" cy="1666994"/>
          </a:xfrm>
          <a:prstGeom prst="roundRect">
            <a:avLst>
              <a:gd name="adj" fmla="val 8777"/>
            </a:avLst>
          </a:prstGeom>
          <a:solidFill>
            <a:srgbClr val="FFFAFA"/>
          </a:solidFill>
          <a:ln w="30480">
            <a:solidFill>
              <a:srgbClr val="D9CECE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42831" y="5453896"/>
            <a:ext cx="121920" cy="1666994"/>
          </a:xfrm>
          <a:prstGeom prst="roundRect">
            <a:avLst>
              <a:gd name="adj" fmla="val 27186"/>
            </a:avLst>
          </a:prstGeom>
          <a:solidFill>
            <a:srgbClr val="F5A3A3"/>
          </a:solidFill>
          <a:ln/>
        </p:spPr>
      </p:sp>
      <p:sp>
        <p:nvSpPr>
          <p:cNvPr id="7" name="Text 4"/>
          <p:cNvSpPr/>
          <p:nvPr/>
        </p:nvSpPr>
        <p:spPr>
          <a:xfrm>
            <a:off x="1116092" y="5705237"/>
            <a:ext cx="2599611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Цель исследования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116092" y="6162556"/>
            <a:ext cx="5837277" cy="706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Проверить гипотезу о защите от радиации разными материалами корпусов.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7425571" y="5453896"/>
            <a:ext cx="6431518" cy="1666994"/>
          </a:xfrm>
          <a:prstGeom prst="roundRect">
            <a:avLst>
              <a:gd name="adj" fmla="val 8777"/>
            </a:avLst>
          </a:prstGeom>
          <a:solidFill>
            <a:srgbClr val="FFFAFA"/>
          </a:solidFill>
          <a:ln w="30480">
            <a:solidFill>
              <a:srgbClr val="D9CECE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395091" y="5453896"/>
            <a:ext cx="121920" cy="1666994"/>
          </a:xfrm>
          <a:prstGeom prst="roundRect">
            <a:avLst>
              <a:gd name="adj" fmla="val 27186"/>
            </a:avLst>
          </a:prstGeom>
          <a:solidFill>
            <a:srgbClr val="F5A3A3"/>
          </a:solidFill>
          <a:ln/>
        </p:spPr>
      </p:sp>
      <p:sp>
        <p:nvSpPr>
          <p:cNvPr id="11" name="Text 8"/>
          <p:cNvSpPr/>
          <p:nvPr/>
        </p:nvSpPr>
        <p:spPr>
          <a:xfrm>
            <a:off x="7768352" y="5705237"/>
            <a:ext cx="2599611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Методология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7768352" y="6162556"/>
            <a:ext cx="5837396" cy="706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Четыре сцинтилляционных датчика с разными защитными корпусами.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6294" y="649248"/>
            <a:ext cx="7491413" cy="1249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Команда </a:t>
            </a:r>
            <a:r>
              <a:rPr lang="en-US" sz="3900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Sporadic</a:t>
            </a:r>
            <a:r>
              <a:rPr lang="en-US" sz="39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: </a:t>
            </a:r>
            <a:r>
              <a:rPr lang="en-US" sz="3900" dirty="0">
                <a:solidFill>
                  <a:srgbClr val="F44444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Месяц до старта!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826294" y="2217658"/>
            <a:ext cx="7491413" cy="680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Мы — команда энтузиастов из Курска, участники программы "Стратосферный спутник".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826294" y="3136702"/>
            <a:ext cx="3639503" cy="1544836"/>
          </a:xfrm>
          <a:prstGeom prst="roundRect">
            <a:avLst>
              <a:gd name="adj" fmla="val 2063"/>
            </a:avLst>
          </a:prstGeom>
          <a:solidFill>
            <a:srgbClr val="F3E8E8"/>
          </a:solidFill>
          <a:ln/>
        </p:spPr>
      </p:sp>
      <p:sp>
        <p:nvSpPr>
          <p:cNvPr id="6" name="Text 3"/>
          <p:cNvSpPr/>
          <p:nvPr/>
        </p:nvSpPr>
        <p:spPr>
          <a:xfrm>
            <a:off x="1038701" y="3349109"/>
            <a:ext cx="2499836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Радиоэлектроника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038701" y="3789045"/>
            <a:ext cx="3214688" cy="680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Разработка и сборка электронных компонентов.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4678204" y="3136702"/>
            <a:ext cx="3639503" cy="1544836"/>
          </a:xfrm>
          <a:prstGeom prst="roundRect">
            <a:avLst>
              <a:gd name="adj" fmla="val 2063"/>
            </a:avLst>
          </a:prstGeom>
          <a:solidFill>
            <a:srgbClr val="F3E8E8"/>
          </a:solidFill>
          <a:ln/>
        </p:spPr>
      </p:sp>
      <p:sp>
        <p:nvSpPr>
          <p:cNvPr id="9" name="Text 6"/>
          <p:cNvSpPr/>
          <p:nvPr/>
        </p:nvSpPr>
        <p:spPr>
          <a:xfrm>
            <a:off x="4890611" y="3349109"/>
            <a:ext cx="2499836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Программирование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4890611" y="3789045"/>
            <a:ext cx="3214688" cy="680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Создание ПО для сбора и обработки данных.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826294" y="4893945"/>
            <a:ext cx="7491413" cy="1204793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</p:sp>
      <p:sp>
        <p:nvSpPr>
          <p:cNvPr id="12" name="Text 9"/>
          <p:cNvSpPr/>
          <p:nvPr/>
        </p:nvSpPr>
        <p:spPr>
          <a:xfrm>
            <a:off x="1038701" y="5106353"/>
            <a:ext cx="2499836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3D-моделирование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1038701" y="5546288"/>
            <a:ext cx="7066598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Проектирование корпуса и креплений аппарата.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826294" y="6337697"/>
            <a:ext cx="7491413" cy="1243013"/>
          </a:xfrm>
          <a:prstGeom prst="roundRect">
            <a:avLst>
              <a:gd name="adj" fmla="val 2564"/>
            </a:avLst>
          </a:prstGeom>
          <a:solidFill>
            <a:srgbClr val="F7BABA"/>
          </a:solidFill>
          <a:ln/>
        </p:spPr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701" y="6653570"/>
            <a:ext cx="265509" cy="212408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1516618" y="6603206"/>
            <a:ext cx="6588681" cy="680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Весь проект был разработан и реализован чуть больше чем за месяц! От идеи до готового аппарата — рекордные сроки! ⚡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973" y="0"/>
            <a:ext cx="6656427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8497" y="944491"/>
            <a:ext cx="6578206" cy="634061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88789" y="901660"/>
            <a:ext cx="7304127" cy="563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Итоги работы: Месяц разработки</a:t>
            </a:r>
            <a:endParaRPr lang="en-US" sz="3500" dirty="0"/>
          </a:p>
        </p:txBody>
      </p:sp>
      <p:sp>
        <p:nvSpPr>
          <p:cNvPr id="5" name="Text 1"/>
          <p:cNvSpPr/>
          <p:nvPr/>
        </p:nvSpPr>
        <p:spPr>
          <a:xfrm>
            <a:off x="788789" y="1752362"/>
            <a:ext cx="7566422" cy="612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Наш проект был выполнен в рекордные сроки, что подтверждается историей разработки на GitHub.</a:t>
            </a:r>
            <a:endParaRPr lang="en-US" sz="1500" dirty="0"/>
          </a:p>
        </p:txBody>
      </p:sp>
      <p:sp>
        <p:nvSpPr>
          <p:cNvPr id="6" name="Shape 2"/>
          <p:cNvSpPr/>
          <p:nvPr/>
        </p:nvSpPr>
        <p:spPr>
          <a:xfrm>
            <a:off x="932378" y="2580799"/>
            <a:ext cx="22860" cy="4225052"/>
          </a:xfrm>
          <a:prstGeom prst="roundRect">
            <a:avLst>
              <a:gd name="adj" fmla="val 125714"/>
            </a:avLst>
          </a:prstGeom>
          <a:solidFill>
            <a:srgbClr val="D9CECE"/>
          </a:solidFill>
          <a:ln/>
        </p:spPr>
      </p:sp>
      <p:sp>
        <p:nvSpPr>
          <p:cNvPr id="7" name="Shape 3"/>
          <p:cNvSpPr/>
          <p:nvPr/>
        </p:nvSpPr>
        <p:spPr>
          <a:xfrm>
            <a:off x="909518" y="2784872"/>
            <a:ext cx="383143" cy="22860"/>
          </a:xfrm>
          <a:prstGeom prst="roundRect">
            <a:avLst>
              <a:gd name="adj" fmla="val 125714"/>
            </a:avLst>
          </a:prstGeom>
          <a:solidFill>
            <a:srgbClr val="D9CECE"/>
          </a:solidFill>
          <a:ln/>
        </p:spPr>
      </p:sp>
      <p:sp>
        <p:nvSpPr>
          <p:cNvPr id="8" name="Shape 4"/>
          <p:cNvSpPr/>
          <p:nvPr/>
        </p:nvSpPr>
        <p:spPr>
          <a:xfrm>
            <a:off x="860584" y="2724507"/>
            <a:ext cx="143589" cy="143589"/>
          </a:xfrm>
          <a:prstGeom prst="roundRect">
            <a:avLst>
              <a:gd name="adj" fmla="val 318409"/>
            </a:avLst>
          </a:prstGeom>
          <a:solidFill>
            <a:srgbClr val="F5A3A3"/>
          </a:solidFill>
          <a:ln/>
        </p:spPr>
      </p:sp>
      <p:sp>
        <p:nvSpPr>
          <p:cNvPr id="9" name="Text 5"/>
          <p:cNvSpPr/>
          <p:nvPr/>
        </p:nvSpPr>
        <p:spPr>
          <a:xfrm>
            <a:off x="1698784" y="2646640"/>
            <a:ext cx="2253972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Начало проекта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1698784" y="3043237"/>
            <a:ext cx="6656427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Идея и первые наброски.</a:t>
            </a:r>
            <a:endParaRPr lang="en-US" sz="1500" dirty="0"/>
          </a:p>
        </p:txBody>
      </p:sp>
      <p:sp>
        <p:nvSpPr>
          <p:cNvPr id="11" name="Shape 7"/>
          <p:cNvSpPr/>
          <p:nvPr/>
        </p:nvSpPr>
        <p:spPr>
          <a:xfrm>
            <a:off x="909518" y="3936921"/>
            <a:ext cx="383143" cy="22860"/>
          </a:xfrm>
          <a:prstGeom prst="roundRect">
            <a:avLst>
              <a:gd name="adj" fmla="val 125714"/>
            </a:avLst>
          </a:prstGeom>
          <a:solidFill>
            <a:srgbClr val="D9CECE"/>
          </a:solidFill>
          <a:ln/>
        </p:spPr>
      </p:sp>
      <p:sp>
        <p:nvSpPr>
          <p:cNvPr id="12" name="Shape 8"/>
          <p:cNvSpPr/>
          <p:nvPr/>
        </p:nvSpPr>
        <p:spPr>
          <a:xfrm>
            <a:off x="860584" y="3876556"/>
            <a:ext cx="143589" cy="143589"/>
          </a:xfrm>
          <a:prstGeom prst="roundRect">
            <a:avLst>
              <a:gd name="adj" fmla="val 318409"/>
            </a:avLst>
          </a:prstGeom>
          <a:solidFill>
            <a:srgbClr val="F5A3A3"/>
          </a:solidFill>
          <a:ln/>
        </p:spPr>
      </p:sp>
      <p:sp>
        <p:nvSpPr>
          <p:cNvPr id="13" name="Text 9"/>
          <p:cNvSpPr/>
          <p:nvPr/>
        </p:nvSpPr>
        <p:spPr>
          <a:xfrm>
            <a:off x="1698784" y="3798689"/>
            <a:ext cx="2253972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Разработка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1698784" y="4195286"/>
            <a:ext cx="6656427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Активное кодирование и 3D-моделирование.</a:t>
            </a:r>
            <a:endParaRPr lang="en-US" sz="1500" dirty="0"/>
          </a:p>
        </p:txBody>
      </p:sp>
      <p:sp>
        <p:nvSpPr>
          <p:cNvPr id="15" name="Shape 11"/>
          <p:cNvSpPr/>
          <p:nvPr/>
        </p:nvSpPr>
        <p:spPr>
          <a:xfrm>
            <a:off x="909518" y="5088969"/>
            <a:ext cx="383143" cy="22860"/>
          </a:xfrm>
          <a:prstGeom prst="roundRect">
            <a:avLst>
              <a:gd name="adj" fmla="val 125714"/>
            </a:avLst>
          </a:prstGeom>
          <a:solidFill>
            <a:srgbClr val="D9CECE"/>
          </a:solidFill>
          <a:ln/>
        </p:spPr>
      </p:sp>
      <p:sp>
        <p:nvSpPr>
          <p:cNvPr id="16" name="Shape 12"/>
          <p:cNvSpPr/>
          <p:nvPr/>
        </p:nvSpPr>
        <p:spPr>
          <a:xfrm>
            <a:off x="860584" y="5028605"/>
            <a:ext cx="143589" cy="143589"/>
          </a:xfrm>
          <a:prstGeom prst="roundRect">
            <a:avLst>
              <a:gd name="adj" fmla="val 318409"/>
            </a:avLst>
          </a:prstGeom>
          <a:solidFill>
            <a:srgbClr val="F5A3A3"/>
          </a:solidFill>
          <a:ln/>
        </p:spPr>
      </p:sp>
      <p:sp>
        <p:nvSpPr>
          <p:cNvPr id="17" name="Text 13"/>
          <p:cNvSpPr/>
          <p:nvPr/>
        </p:nvSpPr>
        <p:spPr>
          <a:xfrm>
            <a:off x="1698784" y="4950738"/>
            <a:ext cx="2253972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Тестирование</a:t>
            </a: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1698784" y="5347335"/>
            <a:ext cx="6656427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Полная калибровка и проверка аппарата.</a:t>
            </a:r>
            <a:endParaRPr lang="en-US" sz="1500" dirty="0"/>
          </a:p>
        </p:txBody>
      </p:sp>
      <p:sp>
        <p:nvSpPr>
          <p:cNvPr id="19" name="Shape 15"/>
          <p:cNvSpPr/>
          <p:nvPr/>
        </p:nvSpPr>
        <p:spPr>
          <a:xfrm>
            <a:off x="909518" y="6241018"/>
            <a:ext cx="383143" cy="22860"/>
          </a:xfrm>
          <a:prstGeom prst="roundRect">
            <a:avLst>
              <a:gd name="adj" fmla="val 125714"/>
            </a:avLst>
          </a:prstGeom>
          <a:solidFill>
            <a:srgbClr val="D9CECE"/>
          </a:solidFill>
          <a:ln/>
        </p:spPr>
      </p:sp>
      <p:sp>
        <p:nvSpPr>
          <p:cNvPr id="20" name="Shape 16"/>
          <p:cNvSpPr/>
          <p:nvPr/>
        </p:nvSpPr>
        <p:spPr>
          <a:xfrm>
            <a:off x="860584" y="6180653"/>
            <a:ext cx="143589" cy="143589"/>
          </a:xfrm>
          <a:prstGeom prst="roundRect">
            <a:avLst>
              <a:gd name="adj" fmla="val 318409"/>
            </a:avLst>
          </a:prstGeom>
          <a:solidFill>
            <a:srgbClr val="F5A3A3"/>
          </a:solidFill>
          <a:ln/>
        </p:spPr>
      </p:sp>
      <p:sp>
        <p:nvSpPr>
          <p:cNvPr id="21" name="Text 17"/>
          <p:cNvSpPr/>
          <p:nvPr/>
        </p:nvSpPr>
        <p:spPr>
          <a:xfrm>
            <a:off x="1698784" y="6102787"/>
            <a:ext cx="2253972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Готовность к полету</a:t>
            </a:r>
            <a:endParaRPr lang="en-US" sz="1750" dirty="0"/>
          </a:p>
        </p:txBody>
      </p:sp>
      <p:sp>
        <p:nvSpPr>
          <p:cNvPr id="22" name="Text 18"/>
          <p:cNvSpPr/>
          <p:nvPr/>
        </p:nvSpPr>
        <p:spPr>
          <a:xfrm>
            <a:off x="1698784" y="6499384"/>
            <a:ext cx="6656427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Аппарат готов к запуску.</a:t>
            </a:r>
            <a:endParaRPr lang="en-US" sz="1500" dirty="0"/>
          </a:p>
        </p:txBody>
      </p:sp>
      <p:sp>
        <p:nvSpPr>
          <p:cNvPr id="23" name="Text 19"/>
          <p:cNvSpPr/>
          <p:nvPr/>
        </p:nvSpPr>
        <p:spPr>
          <a:xfrm>
            <a:off x="788789" y="7021354"/>
            <a:ext cx="7566422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u="sng" dirty="0">
                <a:solidFill>
                  <a:srgbClr val="EB4747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Project Insights</a:t>
            </a: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- GitHub проект с логами разработки.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93075"/>
            <a:ext cx="865477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Анализ работы систем в полёте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095381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Работало исправно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37724" y="275701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Главный </a:t>
            </a:r>
            <a:r>
              <a:rPr lang="en-US" sz="18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контроллер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22373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IMU </a:t>
            </a: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(Инерциальный измерительный блок)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369046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Сцинтилляторы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415718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Плата захвата </a:t>
            </a:r>
            <a:r>
              <a:rPr lang="en-US" sz="18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RadCounterX4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462391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Регулятор температуры </a:t>
            </a:r>
            <a:r>
              <a:rPr lang="en-US" sz="18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АКБ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509063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"</a:t>
            </a:r>
            <a:r>
              <a:rPr lang="en-US" sz="18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Черный ящик</a:t>
            </a: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" (SD и EEPROM)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837724" y="5689044"/>
            <a:ext cx="61855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Все ключевые системы сбора данных и управления аппаратом функционировали в штатном режиме на протяжении всего полёта, обеспечивая непрерывную запись важных показателей.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2095381"/>
            <a:ext cx="3386018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Возникли проблемы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7614761" y="275701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Связь LoRa:</a:t>
            </a: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потеряна на высоте около 3 км.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7614761" y="3223736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3000"/>
              </a:lnSpc>
              <a:buSzPct val="100000"/>
              <a:buChar char="•"/>
            </a:pPr>
            <a:r>
              <a:rPr lang="en-US" sz="1850" i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Вероятные причины:</a:t>
            </a: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несовершенство конструкции антенны и помехи от наземных глушилок на частоте 433 МГц.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7614761" y="445650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GPS:</a:t>
            </a: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не работал на всём протяжении полёта.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7614761" y="4923234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3000"/>
              </a:lnSpc>
              <a:buSzPct val="100000"/>
              <a:buChar char="•"/>
            </a:pPr>
            <a:r>
              <a:rPr lang="en-US" sz="1850" i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Причина:</a:t>
            </a: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сильное воздействие наземных глушилок.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7614761" y="5904667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Несмотря на тщательную подготовку, внешние факторы и особенности конструкции привели к сбоям в работе коммуникационных и навигационных систем.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57952"/>
            <a:ext cx="9353788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Результаты полета: Высота и температуры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77" y="1516404"/>
            <a:ext cx="14250447" cy="623882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04136"/>
            <a:ext cx="6708815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Результаты полета: Ускорение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77" y="1457207"/>
            <a:ext cx="14250447" cy="635722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04136"/>
            <a:ext cx="818257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Результаты полета: Угловая скорость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77" y="1457207"/>
            <a:ext cx="14250447" cy="635722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04136"/>
            <a:ext cx="8700373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Результаты полета: Радиационный фон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77" y="1457207"/>
            <a:ext cx="14250447" cy="635722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464</Words>
  <Application>Microsoft Office PowerPoint</Application>
  <PresentationFormat>Произвольный</PresentationFormat>
  <Paragraphs>90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Red Hat Text</vt:lpstr>
      <vt:lpstr>Arial</vt:lpstr>
      <vt:lpstr>Calibri</vt:lpstr>
      <vt:lpstr>Roboto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Nate Hunter</dc:creator>
  <cp:lastModifiedBy>Nate</cp:lastModifiedBy>
  <cp:revision>2</cp:revision>
  <dcterms:created xsi:type="dcterms:W3CDTF">2025-09-22T13:30:24Z</dcterms:created>
  <dcterms:modified xsi:type="dcterms:W3CDTF">2025-09-22T13:39:45Z</dcterms:modified>
</cp:coreProperties>
</file>